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DD7DCA-6F09-446B-B3F2-459FD8F96C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De bank en jouw geld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F9C7BA5-1BBE-42F3-9509-83350EAB7F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4400" b="1" dirty="0"/>
              <a:t>Hoofdstuk 3 Geheel</a:t>
            </a:r>
          </a:p>
        </p:txBody>
      </p:sp>
    </p:spTree>
    <p:extLst>
      <p:ext uri="{BB962C8B-B14F-4D97-AF65-F5344CB8AC3E}">
        <p14:creationId xmlns:p14="http://schemas.microsoft.com/office/powerpoint/2010/main" val="2095456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9632D9-C4FD-4B6E-8ECB-D3C88FE02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363146"/>
            <a:ext cx="8534400" cy="1507067"/>
          </a:xfrm>
        </p:spPr>
        <p:txBody>
          <a:bodyPr/>
          <a:lstStyle/>
          <a:p>
            <a:r>
              <a:rPr lang="nl-NL" dirty="0"/>
              <a:t>Hoe betaal je?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F92E1EC-16FE-4B33-A9AE-FC69FD0869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304" y="1470991"/>
            <a:ext cx="10031896" cy="5023863"/>
          </a:xfrm>
        </p:spPr>
        <p:txBody>
          <a:bodyPr/>
          <a:lstStyle/>
          <a:p>
            <a:r>
              <a:rPr lang="nl-NL" b="1" dirty="0">
                <a:solidFill>
                  <a:schemeClr val="bg1"/>
                </a:solidFill>
              </a:rPr>
              <a:t>Chartaal en Giraal geld</a:t>
            </a:r>
          </a:p>
          <a:p>
            <a:endParaRPr lang="nl-NL" b="1" dirty="0">
              <a:solidFill>
                <a:schemeClr val="bg1"/>
              </a:solidFill>
            </a:endParaRPr>
          </a:p>
          <a:p>
            <a:r>
              <a:rPr lang="nl-NL" b="1" dirty="0">
                <a:solidFill>
                  <a:schemeClr val="bg1"/>
                </a:solidFill>
              </a:rPr>
              <a:t>Ruilmiddel </a:t>
            </a:r>
          </a:p>
          <a:p>
            <a:endParaRPr lang="nl-NL" b="1" dirty="0">
              <a:solidFill>
                <a:schemeClr val="bg1"/>
              </a:solidFill>
            </a:endParaRPr>
          </a:p>
          <a:p>
            <a:r>
              <a:rPr lang="nl-NL" b="1" dirty="0" err="1">
                <a:solidFill>
                  <a:schemeClr val="bg1"/>
                </a:solidFill>
              </a:rPr>
              <a:t>Electronisch</a:t>
            </a:r>
            <a:r>
              <a:rPr lang="nl-NL" b="1" dirty="0">
                <a:solidFill>
                  <a:schemeClr val="bg1"/>
                </a:solidFill>
              </a:rPr>
              <a:t> betalen</a:t>
            </a:r>
          </a:p>
          <a:p>
            <a:pPr lvl="1"/>
            <a:r>
              <a:rPr lang="nl-NL" b="1" dirty="0">
                <a:solidFill>
                  <a:schemeClr val="bg1"/>
                </a:solidFill>
              </a:rPr>
              <a:t>Pinpas</a:t>
            </a:r>
          </a:p>
          <a:p>
            <a:pPr lvl="1"/>
            <a:r>
              <a:rPr lang="nl-NL" b="1" dirty="0">
                <a:solidFill>
                  <a:schemeClr val="bg1"/>
                </a:solidFill>
              </a:rPr>
              <a:t>Credit card</a:t>
            </a:r>
          </a:p>
          <a:p>
            <a:pPr lvl="1"/>
            <a:r>
              <a:rPr lang="nl-NL" b="1" dirty="0">
                <a:solidFill>
                  <a:schemeClr val="bg1"/>
                </a:solidFill>
              </a:rPr>
              <a:t>Smart Phone</a:t>
            </a:r>
          </a:p>
        </p:txBody>
      </p:sp>
    </p:spTree>
    <p:extLst>
      <p:ext uri="{BB962C8B-B14F-4D97-AF65-F5344CB8AC3E}">
        <p14:creationId xmlns:p14="http://schemas.microsoft.com/office/powerpoint/2010/main" val="1022908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189BF2-C685-4664-97F7-363946603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1534" y="498428"/>
            <a:ext cx="8534400" cy="1507067"/>
          </a:xfrm>
        </p:spPr>
        <p:txBody>
          <a:bodyPr/>
          <a:lstStyle/>
          <a:p>
            <a:r>
              <a:rPr lang="nl-NL" dirty="0"/>
              <a:t>Wat levert Sparen op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A6BFE2F-4791-409F-B476-68C50BF7AE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1908313"/>
            <a:ext cx="9175405" cy="4837044"/>
          </a:xfrm>
        </p:spPr>
        <p:txBody>
          <a:bodyPr/>
          <a:lstStyle/>
          <a:p>
            <a:r>
              <a:rPr lang="nl-NL" b="1" dirty="0">
                <a:solidFill>
                  <a:schemeClr val="bg1"/>
                </a:solidFill>
              </a:rPr>
              <a:t>Motieven / Waarom</a:t>
            </a:r>
          </a:p>
          <a:p>
            <a:pPr lvl="1"/>
            <a:r>
              <a:rPr lang="nl-NL" b="1" dirty="0">
                <a:solidFill>
                  <a:schemeClr val="bg1"/>
                </a:solidFill>
              </a:rPr>
              <a:t>Voorzorg</a:t>
            </a:r>
          </a:p>
          <a:p>
            <a:pPr lvl="1"/>
            <a:r>
              <a:rPr lang="nl-NL" b="1" dirty="0">
                <a:solidFill>
                  <a:schemeClr val="bg1"/>
                </a:solidFill>
              </a:rPr>
              <a:t>Rente</a:t>
            </a:r>
          </a:p>
          <a:p>
            <a:pPr lvl="1"/>
            <a:r>
              <a:rPr lang="nl-NL" b="1" dirty="0">
                <a:solidFill>
                  <a:schemeClr val="bg1"/>
                </a:solidFill>
              </a:rPr>
              <a:t>Doel</a:t>
            </a:r>
          </a:p>
          <a:p>
            <a:pPr lvl="1"/>
            <a:endParaRPr lang="nl-NL" b="1" dirty="0">
              <a:solidFill>
                <a:schemeClr val="bg1"/>
              </a:solidFill>
            </a:endParaRPr>
          </a:p>
          <a:p>
            <a:r>
              <a:rPr lang="nl-NL" b="1" dirty="0">
                <a:solidFill>
                  <a:schemeClr val="bg1"/>
                </a:solidFill>
              </a:rPr>
              <a:t>Spaarrekening</a:t>
            </a:r>
          </a:p>
          <a:p>
            <a:pPr lvl="1"/>
            <a:r>
              <a:rPr lang="nl-NL" b="1" dirty="0">
                <a:solidFill>
                  <a:schemeClr val="bg1"/>
                </a:solidFill>
              </a:rPr>
              <a:t>Gewone spaarrekening</a:t>
            </a:r>
          </a:p>
          <a:p>
            <a:pPr lvl="1"/>
            <a:r>
              <a:rPr lang="nl-NL" b="1" dirty="0">
                <a:solidFill>
                  <a:schemeClr val="bg1"/>
                </a:solidFill>
              </a:rPr>
              <a:t>Spaardeposito</a:t>
            </a:r>
          </a:p>
          <a:p>
            <a:pPr lvl="1"/>
            <a:endParaRPr lang="nl-NL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970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1F20E9-8E23-451D-8EA4-CC58E5F18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416" y="291548"/>
            <a:ext cx="8502995" cy="958573"/>
          </a:xfrm>
        </p:spPr>
        <p:txBody>
          <a:bodyPr/>
          <a:lstStyle/>
          <a:p>
            <a:r>
              <a:rPr lang="nl-NL" dirty="0"/>
              <a:t>Rente berekenen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8B301BB-6A4B-4832-A1B5-C5566E2F0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853" y="1060175"/>
            <a:ext cx="9342782" cy="5181600"/>
          </a:xfrm>
        </p:spPr>
        <p:txBody>
          <a:bodyPr>
            <a:normAutofit lnSpcReduction="10000"/>
          </a:bodyPr>
          <a:lstStyle/>
          <a:p>
            <a:r>
              <a:rPr lang="nl-NL" b="1" u="sng" dirty="0">
                <a:solidFill>
                  <a:schemeClr val="bg1"/>
                </a:solidFill>
              </a:rPr>
              <a:t>Kapitaal x Percentage </a:t>
            </a:r>
            <a:r>
              <a:rPr lang="nl-NL" b="1" dirty="0">
                <a:solidFill>
                  <a:schemeClr val="bg1"/>
                </a:solidFill>
              </a:rPr>
              <a:t>= Rentebedrag</a:t>
            </a:r>
          </a:p>
          <a:p>
            <a:r>
              <a:rPr lang="nl-NL" b="1" dirty="0">
                <a:solidFill>
                  <a:schemeClr val="bg1"/>
                </a:solidFill>
              </a:rPr>
              <a:t>             100</a:t>
            </a:r>
          </a:p>
          <a:p>
            <a:endParaRPr lang="nl-NL" b="1" dirty="0">
              <a:solidFill>
                <a:schemeClr val="bg1"/>
              </a:solidFill>
            </a:endParaRPr>
          </a:p>
          <a:p>
            <a:r>
              <a:rPr lang="nl-NL" b="1" u="sng" dirty="0">
                <a:solidFill>
                  <a:schemeClr val="bg1"/>
                </a:solidFill>
              </a:rPr>
              <a:t>200 x 4 </a:t>
            </a:r>
            <a:r>
              <a:rPr lang="nl-NL" b="1" dirty="0">
                <a:solidFill>
                  <a:schemeClr val="bg1"/>
                </a:solidFill>
              </a:rPr>
              <a:t>= 8</a:t>
            </a:r>
          </a:p>
          <a:p>
            <a:r>
              <a:rPr lang="nl-NL" b="1" dirty="0">
                <a:solidFill>
                  <a:schemeClr val="bg1"/>
                </a:solidFill>
              </a:rPr>
              <a:t>100</a:t>
            </a:r>
          </a:p>
          <a:p>
            <a:endParaRPr lang="nl-NL" b="1" dirty="0">
              <a:solidFill>
                <a:schemeClr val="bg1"/>
              </a:solidFill>
            </a:endParaRPr>
          </a:p>
          <a:p>
            <a:r>
              <a:rPr lang="nl-NL" b="1" dirty="0">
                <a:solidFill>
                  <a:schemeClr val="bg1"/>
                </a:solidFill>
              </a:rPr>
              <a:t>Vragen we het rente percentage</a:t>
            </a:r>
          </a:p>
          <a:p>
            <a:r>
              <a:rPr lang="nl-NL" b="1" u="sng" dirty="0">
                <a:solidFill>
                  <a:schemeClr val="bg1"/>
                </a:solidFill>
              </a:rPr>
              <a:t>Rentebedrag </a:t>
            </a:r>
            <a:r>
              <a:rPr lang="nl-NL" b="1" dirty="0">
                <a:solidFill>
                  <a:schemeClr val="bg1"/>
                </a:solidFill>
              </a:rPr>
              <a:t>x 100 = Rentepercentage</a:t>
            </a:r>
          </a:p>
          <a:p>
            <a:r>
              <a:rPr lang="nl-NL" b="1" dirty="0">
                <a:solidFill>
                  <a:schemeClr val="bg1"/>
                </a:solidFill>
              </a:rPr>
              <a:t>Kapitaal</a:t>
            </a:r>
          </a:p>
          <a:p>
            <a:endParaRPr lang="nl-NL" b="1" dirty="0">
              <a:solidFill>
                <a:schemeClr val="bg1"/>
              </a:solidFill>
            </a:endParaRPr>
          </a:p>
          <a:p>
            <a:r>
              <a:rPr lang="nl-NL" b="1" u="sng" dirty="0">
                <a:solidFill>
                  <a:schemeClr val="bg1"/>
                </a:solidFill>
              </a:rPr>
              <a:t>  8       </a:t>
            </a:r>
            <a:r>
              <a:rPr lang="nl-NL" b="1" dirty="0">
                <a:solidFill>
                  <a:schemeClr val="bg1"/>
                </a:solidFill>
              </a:rPr>
              <a:t>  x 100 = 4</a:t>
            </a:r>
          </a:p>
          <a:p>
            <a:r>
              <a:rPr lang="nl-NL" b="1" dirty="0">
                <a:solidFill>
                  <a:schemeClr val="bg1"/>
                </a:solidFill>
              </a:rPr>
              <a:t>200</a:t>
            </a:r>
          </a:p>
        </p:txBody>
      </p:sp>
    </p:spTree>
    <p:extLst>
      <p:ext uri="{BB962C8B-B14F-4D97-AF65-F5344CB8AC3E}">
        <p14:creationId xmlns:p14="http://schemas.microsoft.com/office/powerpoint/2010/main" val="3286360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7F55B7-B9EC-47A9-97DE-3F8B1F63A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2020" y="281976"/>
            <a:ext cx="8534400" cy="1507067"/>
          </a:xfrm>
        </p:spPr>
        <p:txBody>
          <a:bodyPr/>
          <a:lstStyle/>
          <a:p>
            <a:r>
              <a:rPr lang="nl-NL" dirty="0"/>
              <a:t>Lenen kost geld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64C9CA4-1342-4B18-BC55-3EBD2393C6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303" y="1789042"/>
            <a:ext cx="11211339" cy="4786981"/>
          </a:xfrm>
        </p:spPr>
        <p:txBody>
          <a:bodyPr/>
          <a:lstStyle/>
          <a:p>
            <a:r>
              <a:rPr lang="nl-NL" b="1" dirty="0">
                <a:solidFill>
                  <a:schemeClr val="bg1"/>
                </a:solidFill>
              </a:rPr>
              <a:t>Leen motieven</a:t>
            </a:r>
          </a:p>
          <a:p>
            <a:pPr lvl="1"/>
            <a:r>
              <a:rPr lang="nl-NL" b="1" dirty="0">
                <a:solidFill>
                  <a:schemeClr val="bg1"/>
                </a:solidFill>
              </a:rPr>
              <a:t>Onverwacht geld tekort</a:t>
            </a:r>
          </a:p>
          <a:p>
            <a:pPr lvl="1"/>
            <a:r>
              <a:rPr lang="nl-NL" b="1" dirty="0">
                <a:solidFill>
                  <a:schemeClr val="bg1"/>
                </a:solidFill>
              </a:rPr>
              <a:t>Tijdelijk geldtekort</a:t>
            </a:r>
          </a:p>
          <a:p>
            <a:pPr lvl="1"/>
            <a:endParaRPr lang="nl-NL" b="1" dirty="0">
              <a:solidFill>
                <a:schemeClr val="bg1"/>
              </a:solidFill>
            </a:endParaRPr>
          </a:p>
          <a:p>
            <a:r>
              <a:rPr lang="nl-NL" b="1" dirty="0">
                <a:solidFill>
                  <a:schemeClr val="bg1"/>
                </a:solidFill>
              </a:rPr>
              <a:t>Lening</a:t>
            </a:r>
          </a:p>
          <a:p>
            <a:pPr lvl="1"/>
            <a:r>
              <a:rPr lang="nl-NL" b="1" dirty="0">
                <a:solidFill>
                  <a:schemeClr val="bg1"/>
                </a:solidFill>
              </a:rPr>
              <a:t>Lening bedrag</a:t>
            </a:r>
          </a:p>
          <a:p>
            <a:pPr lvl="1"/>
            <a:r>
              <a:rPr lang="nl-NL" b="1" dirty="0">
                <a:solidFill>
                  <a:schemeClr val="bg1"/>
                </a:solidFill>
              </a:rPr>
              <a:t>Rente percentage</a:t>
            </a:r>
          </a:p>
          <a:p>
            <a:pPr lvl="1"/>
            <a:r>
              <a:rPr lang="nl-NL" b="1" dirty="0">
                <a:solidFill>
                  <a:schemeClr val="bg1"/>
                </a:solidFill>
              </a:rPr>
              <a:t>Kredietkosten</a:t>
            </a:r>
          </a:p>
          <a:p>
            <a:pPr lvl="1"/>
            <a:r>
              <a:rPr lang="nl-NL" b="1" dirty="0">
                <a:solidFill>
                  <a:schemeClr val="bg1"/>
                </a:solidFill>
              </a:rPr>
              <a:t>Looptijd</a:t>
            </a:r>
          </a:p>
          <a:p>
            <a:pPr lvl="1"/>
            <a:endParaRPr lang="nl-NL" b="1" dirty="0">
              <a:solidFill>
                <a:schemeClr val="bg1"/>
              </a:solidFill>
            </a:endParaRPr>
          </a:p>
          <a:p>
            <a:pPr lvl="1"/>
            <a:r>
              <a:rPr lang="nl-NL" b="1" dirty="0">
                <a:solidFill>
                  <a:schemeClr val="bg1"/>
                </a:solidFill>
              </a:rPr>
              <a:t>Kredietkosten = (Termijnbedrag x looptijd) -/- Leenbedrag</a:t>
            </a:r>
          </a:p>
          <a:p>
            <a:pPr marL="457200" lvl="1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89572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BA3937-AFFF-47E0-BF1C-46D0B0F22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2264" y="432167"/>
            <a:ext cx="8534400" cy="1507067"/>
          </a:xfrm>
        </p:spPr>
        <p:txBody>
          <a:bodyPr/>
          <a:lstStyle/>
          <a:p>
            <a:r>
              <a:rPr lang="nl-NL" dirty="0"/>
              <a:t>Soorten leningen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BC1761-430F-48EC-A9DA-5B52C127FD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096" y="1815548"/>
            <a:ext cx="8635516" cy="4797287"/>
          </a:xfrm>
        </p:spPr>
        <p:txBody>
          <a:bodyPr/>
          <a:lstStyle/>
          <a:p>
            <a:r>
              <a:rPr lang="nl-NL" b="1" dirty="0">
                <a:solidFill>
                  <a:schemeClr val="bg1"/>
                </a:solidFill>
              </a:rPr>
              <a:t>Consumptief Krediet </a:t>
            </a:r>
          </a:p>
          <a:p>
            <a:pPr lvl="1"/>
            <a:r>
              <a:rPr lang="nl-NL" b="1" dirty="0">
                <a:solidFill>
                  <a:schemeClr val="bg1"/>
                </a:solidFill>
              </a:rPr>
              <a:t>Doorlopend krediet</a:t>
            </a:r>
          </a:p>
          <a:p>
            <a:pPr lvl="1"/>
            <a:r>
              <a:rPr lang="nl-NL" b="1" dirty="0">
                <a:solidFill>
                  <a:schemeClr val="bg1"/>
                </a:solidFill>
              </a:rPr>
              <a:t>Persoonlijke lening</a:t>
            </a:r>
          </a:p>
          <a:p>
            <a:pPr lvl="1"/>
            <a:r>
              <a:rPr lang="nl-NL" b="1" dirty="0">
                <a:solidFill>
                  <a:schemeClr val="bg1"/>
                </a:solidFill>
              </a:rPr>
              <a:t>Krediet limiet</a:t>
            </a:r>
          </a:p>
          <a:p>
            <a:pPr lvl="1"/>
            <a:r>
              <a:rPr lang="nl-NL" b="1" dirty="0">
                <a:solidFill>
                  <a:schemeClr val="bg1"/>
                </a:solidFill>
              </a:rPr>
              <a:t>Koop op afbetaling ( bij leverancier)</a:t>
            </a:r>
          </a:p>
          <a:p>
            <a:endParaRPr lang="nl-NL" b="1" dirty="0">
              <a:solidFill>
                <a:schemeClr val="bg1"/>
              </a:solidFill>
            </a:endParaRPr>
          </a:p>
          <a:p>
            <a:r>
              <a:rPr lang="nl-NL" b="1" dirty="0">
                <a:solidFill>
                  <a:schemeClr val="bg1"/>
                </a:solidFill>
              </a:rPr>
              <a:t>Hypothecaire Lening</a:t>
            </a:r>
          </a:p>
          <a:p>
            <a:pPr lvl="1"/>
            <a:r>
              <a:rPr lang="nl-NL" b="1" dirty="0">
                <a:solidFill>
                  <a:schemeClr val="bg1"/>
                </a:solidFill>
              </a:rPr>
              <a:t>Aanschaf huis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46411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9973DF-6FBB-4968-9742-67F8BAC27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651" y="424069"/>
            <a:ext cx="8383725" cy="1395895"/>
          </a:xfrm>
        </p:spPr>
        <p:txBody>
          <a:bodyPr/>
          <a:lstStyle/>
          <a:p>
            <a:r>
              <a:rPr lang="nl-NL" dirty="0"/>
              <a:t>Wat doen banken nog meer?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DF08D7B-02EA-4149-920F-94A51BA5B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540" y="1311965"/>
            <a:ext cx="8516246" cy="5121966"/>
          </a:xfrm>
        </p:spPr>
        <p:txBody>
          <a:bodyPr/>
          <a:lstStyle/>
          <a:p>
            <a:r>
              <a:rPr lang="nl-NL" b="1" dirty="0">
                <a:solidFill>
                  <a:schemeClr val="bg1"/>
                </a:solidFill>
              </a:rPr>
              <a:t>Beleggen</a:t>
            </a:r>
          </a:p>
          <a:p>
            <a:pPr lvl="1"/>
            <a:r>
              <a:rPr lang="nl-NL" b="1" dirty="0">
                <a:solidFill>
                  <a:schemeClr val="bg1"/>
                </a:solidFill>
              </a:rPr>
              <a:t>Aandelen</a:t>
            </a:r>
          </a:p>
          <a:p>
            <a:pPr lvl="1"/>
            <a:r>
              <a:rPr lang="nl-NL" b="1" dirty="0">
                <a:solidFill>
                  <a:schemeClr val="bg1"/>
                </a:solidFill>
              </a:rPr>
              <a:t>Obligaties</a:t>
            </a:r>
          </a:p>
          <a:p>
            <a:pPr lvl="1"/>
            <a:endParaRPr lang="nl-NL" b="1" dirty="0">
              <a:solidFill>
                <a:schemeClr val="bg1"/>
              </a:solidFill>
            </a:endParaRPr>
          </a:p>
          <a:p>
            <a:r>
              <a:rPr lang="nl-NL" b="1" dirty="0">
                <a:solidFill>
                  <a:schemeClr val="bg1"/>
                </a:solidFill>
              </a:rPr>
              <a:t>Verzekeren</a:t>
            </a:r>
          </a:p>
          <a:p>
            <a:pPr lvl="1"/>
            <a:r>
              <a:rPr lang="nl-NL" b="1" dirty="0">
                <a:solidFill>
                  <a:schemeClr val="bg1"/>
                </a:solidFill>
              </a:rPr>
              <a:t>Particulier</a:t>
            </a:r>
          </a:p>
          <a:p>
            <a:pPr lvl="1"/>
            <a:r>
              <a:rPr lang="nl-NL" b="1" dirty="0">
                <a:solidFill>
                  <a:schemeClr val="bg1"/>
                </a:solidFill>
              </a:rPr>
              <a:t>Zakelijk</a:t>
            </a:r>
          </a:p>
        </p:txBody>
      </p:sp>
    </p:spTree>
    <p:extLst>
      <p:ext uri="{BB962C8B-B14F-4D97-AF65-F5344CB8AC3E}">
        <p14:creationId xmlns:p14="http://schemas.microsoft.com/office/powerpoint/2010/main" val="4190831467"/>
      </p:ext>
    </p:extLst>
  </p:cSld>
  <p:clrMapOvr>
    <a:masterClrMapping/>
  </p:clrMapOvr>
</p:sld>
</file>

<file path=ppt/theme/theme1.xml><?xml version="1.0" encoding="utf-8"?>
<a:theme xmlns:a="http://schemas.openxmlformats.org/drawingml/2006/main" name="Segment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2785</TotalTime>
  <Words>130</Words>
  <Application>Microsoft Office PowerPoint</Application>
  <PresentationFormat>Breedbeeld</PresentationFormat>
  <Paragraphs>62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Century Gothic</vt:lpstr>
      <vt:lpstr>Wingdings 3</vt:lpstr>
      <vt:lpstr>Segment</vt:lpstr>
      <vt:lpstr>De bank en jouw geld</vt:lpstr>
      <vt:lpstr>Hoe betaal je?</vt:lpstr>
      <vt:lpstr>Wat levert Sparen op</vt:lpstr>
      <vt:lpstr>Rente berekenen</vt:lpstr>
      <vt:lpstr>Lenen kost geld</vt:lpstr>
      <vt:lpstr>Soorten leningen</vt:lpstr>
      <vt:lpstr>Wat doen banken nog meer?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bank en jouw geld</dc:title>
  <dc:creator>Henry van Zijl</dc:creator>
  <cp:lastModifiedBy>Henry van Zijl</cp:lastModifiedBy>
  <cp:revision>6</cp:revision>
  <dcterms:created xsi:type="dcterms:W3CDTF">2017-11-28T11:01:48Z</dcterms:created>
  <dcterms:modified xsi:type="dcterms:W3CDTF">2017-11-30T09:27:08Z</dcterms:modified>
</cp:coreProperties>
</file>